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57" r:id="rId5"/>
    <p:sldId id="272" r:id="rId6"/>
    <p:sldId id="258" r:id="rId7"/>
    <p:sldId id="259" r:id="rId8"/>
    <p:sldId id="260" r:id="rId9"/>
    <p:sldId id="261" r:id="rId10"/>
    <p:sldId id="262" r:id="rId11"/>
    <p:sldId id="263" r:id="rId12"/>
    <p:sldId id="264" r:id="rId13"/>
    <p:sldId id="265" r:id="rId14"/>
    <p:sldId id="270" r:id="rId15"/>
    <p:sldId id="271" r:id="rId16"/>
    <p:sldId id="273" r:id="rId17"/>
    <p:sldId id="276" r:id="rId18"/>
    <p:sldId id="274" r:id="rId19"/>
    <p:sldId id="275" r:id="rId20"/>
    <p:sldId id="266" r:id="rId21"/>
    <p:sldId id="267" r:id="rId22"/>
    <p:sldId id="268" r:id="rId23"/>
    <p:sldId id="269" r:id="rId24"/>
    <p:sldId id="27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16" autoAdjust="0"/>
    <p:restoredTop sz="94619" autoAdjust="0"/>
  </p:normalViewPr>
  <p:slideViewPr>
    <p:cSldViewPr snapToGrid="0">
      <p:cViewPr varScale="1">
        <p:scale>
          <a:sx n="80" d="100"/>
          <a:sy n="80" d="100"/>
        </p:scale>
        <p:origin x="816"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pPr/>
              <a:t>12/18/2025</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pPr/>
              <a:t>12/18/2025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pPr/>
              <a:t>12/18/2025</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pPr/>
              <a:t>12/18/2025</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pPr/>
              <a:t>12/18/2025</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pPr/>
              <a:t>12/18/2025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pPr/>
              <a:t>12/18/2025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pPr/>
              <a:t>12/18/2025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pPr/>
              <a:t>12/18/2025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pPr/>
              <a:t>12/18/2025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pPr/>
              <a:t>12/18/2025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pPr/>
              <a:t>12/18/2025</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pPr/>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2570044" y="3410706"/>
            <a:ext cx="10993549" cy="929667"/>
          </a:xfrm>
        </p:spPr>
        <p:txBody>
          <a:bodyPr>
            <a:normAutofit fontScale="90000"/>
          </a:bodyPr>
          <a:lstStyle/>
          <a:p>
            <a:pPr algn="ctr"/>
            <a:r>
              <a:rPr lang="en-US" b="1" dirty="0"/>
              <a:t> Book recommendation system</a:t>
            </a:r>
            <a:br>
              <a:rPr lang="en-US" b="1" dirty="0"/>
            </a:br>
            <a:r>
              <a:rPr lang="en-US" b="1" dirty="0"/>
              <a:t>(bookmind.)</a:t>
            </a:r>
            <a:endParaRPr lang="en-IN" dirty="0"/>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2715209" y="4469073"/>
            <a:ext cx="11042895" cy="854960"/>
          </a:xfrm>
        </p:spPr>
        <p:txBody>
          <a:bodyPr>
            <a:normAutofit/>
          </a:bodyPr>
          <a:lstStyle/>
          <a:p>
            <a:pPr algn="ctr"/>
            <a:r>
              <a:rPr lang="en-GB" dirty="0"/>
              <a:t>Yuvanraj r (43111087)</a:t>
            </a:r>
          </a:p>
          <a:p>
            <a:pPr algn="ctr"/>
            <a:r>
              <a:rPr lang="en-GB" dirty="0"/>
              <a:t>Sugaman (43110925)</a:t>
            </a:r>
          </a:p>
          <a:p>
            <a:endParaRPr lang="en-US" dirty="0"/>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pic>
        <p:nvPicPr>
          <p:cNvPr id="9" name="Picture 8" descr="41da8380-c9e5-43a9-95b5-0e4be5e3b65f.png"/>
          <p:cNvPicPr>
            <a:picLocks noChangeAspect="1"/>
          </p:cNvPicPr>
          <p:nvPr/>
        </p:nvPicPr>
        <p:blipFill>
          <a:blip r:embed="rId2"/>
          <a:stretch>
            <a:fillRect/>
          </a:stretch>
        </p:blipFill>
        <p:spPr>
          <a:xfrm>
            <a:off x="446534" y="3344031"/>
            <a:ext cx="3834778" cy="2560938"/>
          </a:xfrm>
          <a:prstGeom prst="rect">
            <a:avLst/>
          </a:prstGeom>
        </p:spPr>
      </p:pic>
      <p:pic>
        <p:nvPicPr>
          <p:cNvPr id="4" name="Picture 3">
            <a:extLst>
              <a:ext uri="{FF2B5EF4-FFF2-40B4-BE49-F238E27FC236}">
                <a16:creationId xmlns:a16="http://schemas.microsoft.com/office/drawing/2014/main" id="{EE581AF6-5FCC-304F-9F35-D5EF6CC22656}"/>
              </a:ext>
            </a:extLst>
          </p:cNvPr>
          <p:cNvPicPr>
            <a:picLocks noChangeAspect="1"/>
          </p:cNvPicPr>
          <p:nvPr/>
        </p:nvPicPr>
        <p:blipFill>
          <a:blip r:embed="rId3"/>
          <a:stretch>
            <a:fillRect/>
          </a:stretch>
        </p:blipFill>
        <p:spPr>
          <a:xfrm>
            <a:off x="1573306" y="709624"/>
            <a:ext cx="9040367" cy="1921227"/>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65E51-03A7-E24F-4CC6-93CA21823110}"/>
              </a:ext>
            </a:extLst>
          </p:cNvPr>
          <p:cNvSpPr>
            <a:spLocks noGrp="1"/>
          </p:cNvSpPr>
          <p:nvPr>
            <p:ph type="title"/>
          </p:nvPr>
        </p:nvSpPr>
        <p:spPr>
          <a:xfrm>
            <a:off x="581192" y="702156"/>
            <a:ext cx="11029616" cy="340063"/>
          </a:xfrm>
        </p:spPr>
        <p:txBody>
          <a:bodyPr>
            <a:normAutofit fontScale="90000"/>
          </a:bodyPr>
          <a:lstStyle/>
          <a:p>
            <a:r>
              <a:rPr lang="en-IN" dirty="0"/>
              <a:t>overview</a:t>
            </a:r>
          </a:p>
        </p:txBody>
      </p:sp>
      <p:sp>
        <p:nvSpPr>
          <p:cNvPr id="3" name="Content Placeholder 2">
            <a:extLst>
              <a:ext uri="{FF2B5EF4-FFF2-40B4-BE49-F238E27FC236}">
                <a16:creationId xmlns:a16="http://schemas.microsoft.com/office/drawing/2014/main" id="{2CCA4CEA-DDAF-D6F0-37A2-3AE72D59E12A}"/>
              </a:ext>
            </a:extLst>
          </p:cNvPr>
          <p:cNvSpPr>
            <a:spLocks noGrp="1"/>
          </p:cNvSpPr>
          <p:nvPr>
            <p:ph idx="1"/>
          </p:nvPr>
        </p:nvSpPr>
        <p:spPr>
          <a:xfrm>
            <a:off x="581192" y="1042219"/>
            <a:ext cx="11029615" cy="5722375"/>
          </a:xfrm>
        </p:spPr>
        <p:txBody>
          <a:bodyPr>
            <a:normAutofit fontScale="85000" lnSpcReduction="10000"/>
          </a:bodyPr>
          <a:lstStyle/>
          <a:p>
            <a:pPr marL="0" indent="0">
              <a:buNone/>
            </a:pPr>
            <a:r>
              <a:rPr lang="en-US" sz="1800" dirty="0"/>
              <a:t>The Book Recommendation System is a </a:t>
            </a:r>
            <a:r>
              <a:rPr lang="en-US" sz="1800" b="1" dirty="0"/>
              <a:t>Java full-stack application</a:t>
            </a:r>
            <a:r>
              <a:rPr lang="en-US" sz="1800" dirty="0"/>
              <a:t> built using:</a:t>
            </a:r>
            <a:endParaRPr lang="en-IN" sz="1600" dirty="0"/>
          </a:p>
          <a:p>
            <a:pPr marL="0" lvl="0" indent="0">
              <a:buNone/>
            </a:pPr>
            <a:r>
              <a:rPr lang="en-US" sz="1800" b="1" dirty="0"/>
              <a:t>Backend:</a:t>
            </a:r>
            <a:r>
              <a:rPr lang="en-US" sz="1800" dirty="0"/>
              <a:t> Spring Boot</a:t>
            </a:r>
            <a:endParaRPr lang="en-IN" sz="1600" dirty="0"/>
          </a:p>
          <a:p>
            <a:pPr marL="0" lvl="0" indent="0">
              <a:buNone/>
            </a:pPr>
            <a:r>
              <a:rPr lang="en-US" sz="1800" b="1" dirty="0"/>
              <a:t>Database:</a:t>
            </a:r>
            <a:r>
              <a:rPr lang="en-US" sz="1800" dirty="0"/>
              <a:t> MySQL / H2</a:t>
            </a:r>
            <a:endParaRPr lang="en-IN" sz="1600" dirty="0"/>
          </a:p>
          <a:p>
            <a:pPr marL="0" lvl="0" indent="0">
              <a:buNone/>
            </a:pPr>
            <a:r>
              <a:rPr lang="en-US" sz="1800" b="1" dirty="0"/>
              <a:t>Frontend:</a:t>
            </a:r>
            <a:r>
              <a:rPr lang="en-US" sz="1800" dirty="0"/>
              <a:t> React or HTML/CSS/JS</a:t>
            </a:r>
            <a:endParaRPr lang="en-IN" sz="1600" dirty="0"/>
          </a:p>
          <a:p>
            <a:pPr marL="0" lvl="0" indent="0">
              <a:buNone/>
            </a:pPr>
            <a:r>
              <a:rPr lang="en-US" sz="1800" b="1" dirty="0"/>
              <a:t>Data Input:</a:t>
            </a:r>
            <a:r>
              <a:rPr lang="en-US" sz="1800" dirty="0"/>
              <a:t> CSV book dataset</a:t>
            </a:r>
            <a:endParaRPr lang="en-IN" sz="1600" dirty="0"/>
          </a:p>
          <a:p>
            <a:pPr marL="0" lvl="0" indent="0">
              <a:buNone/>
            </a:pPr>
            <a:r>
              <a:rPr lang="en-US" sz="1800" b="1" dirty="0"/>
              <a:t>Logic:</a:t>
            </a:r>
            <a:r>
              <a:rPr lang="en-US" sz="1800" dirty="0"/>
              <a:t> Rule-based scoring algorithm</a:t>
            </a:r>
            <a:endParaRPr lang="en-IN" sz="1600" dirty="0"/>
          </a:p>
          <a:p>
            <a:pPr marL="0" indent="0">
              <a:buNone/>
            </a:pPr>
            <a:r>
              <a:rPr lang="en-US" sz="1800" b="1" dirty="0"/>
              <a:t>System Workflow</a:t>
            </a:r>
            <a:endParaRPr lang="en-IN" sz="1400" dirty="0"/>
          </a:p>
          <a:p>
            <a:pPr marL="0" lvl="0" indent="0">
              <a:buNone/>
            </a:pPr>
            <a:r>
              <a:rPr lang="en-US" sz="1800" dirty="0"/>
              <a:t>User enters preferences (genre, time, mood, language).</a:t>
            </a:r>
            <a:endParaRPr lang="en-IN" sz="1600" dirty="0"/>
          </a:p>
          <a:p>
            <a:pPr marL="0" lvl="0" indent="0">
              <a:buNone/>
            </a:pPr>
            <a:r>
              <a:rPr lang="en-US" sz="1800" dirty="0"/>
              <a:t>Backend fetches all books from the database.</a:t>
            </a:r>
            <a:endParaRPr lang="en-IN" sz="1600" dirty="0"/>
          </a:p>
          <a:p>
            <a:pPr marL="0" lvl="0" indent="0">
              <a:buNone/>
            </a:pPr>
            <a:r>
              <a:rPr lang="en-US" sz="1800" dirty="0"/>
              <a:t>Each book is scored based on:</a:t>
            </a:r>
            <a:endParaRPr lang="en-IN" sz="1600" dirty="0"/>
          </a:p>
          <a:p>
            <a:pPr lvl="1"/>
            <a:r>
              <a:rPr lang="en-US" dirty="0"/>
              <a:t>Genre match</a:t>
            </a:r>
            <a:endParaRPr lang="en-IN" sz="1200" dirty="0"/>
          </a:p>
          <a:p>
            <a:pPr lvl="1"/>
            <a:r>
              <a:rPr lang="en-US" dirty="0"/>
              <a:t>Time fit</a:t>
            </a:r>
            <a:endParaRPr lang="en-IN" sz="1200" dirty="0"/>
          </a:p>
          <a:p>
            <a:pPr lvl="1"/>
            <a:r>
              <a:rPr lang="en-US" dirty="0"/>
              <a:t>Mood tag match</a:t>
            </a:r>
            <a:endParaRPr lang="en-IN" sz="1200" dirty="0"/>
          </a:p>
          <a:p>
            <a:pPr lvl="1"/>
            <a:r>
              <a:rPr lang="en-US" dirty="0"/>
              <a:t>Rating</a:t>
            </a:r>
            <a:endParaRPr lang="en-IN" sz="1200" dirty="0"/>
          </a:p>
          <a:p>
            <a:pPr lvl="1"/>
            <a:r>
              <a:rPr lang="en-US" dirty="0"/>
              <a:t>Language</a:t>
            </a:r>
            <a:endParaRPr lang="en-IN" sz="1200" dirty="0"/>
          </a:p>
          <a:p>
            <a:pPr marL="0" lvl="0" indent="0">
              <a:buNone/>
            </a:pPr>
            <a:r>
              <a:rPr lang="en-US" sz="1800" dirty="0"/>
              <a:t>Top recommendations are returned to the frontend.</a:t>
            </a:r>
            <a:endParaRPr lang="en-IN" sz="1600" dirty="0"/>
          </a:p>
          <a:p>
            <a:pPr marL="0" lvl="0" indent="0">
              <a:buNone/>
            </a:pPr>
            <a:r>
              <a:rPr lang="en-US" sz="1800" dirty="0"/>
              <a:t>Frontend displays them as clean cards with description &amp; cover image.</a:t>
            </a:r>
            <a:endParaRPr lang="en-IN" sz="1600" dirty="0"/>
          </a:p>
          <a:p>
            <a:endParaRPr lang="en-IN" dirty="0"/>
          </a:p>
        </p:txBody>
      </p:sp>
    </p:spTree>
    <p:extLst>
      <p:ext uri="{BB962C8B-B14F-4D97-AF65-F5344CB8AC3E}">
        <p14:creationId xmlns:p14="http://schemas.microsoft.com/office/powerpoint/2010/main" val="1941182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F9EAE-7BA3-7B97-6FD1-CBF65EDE097A}"/>
              </a:ext>
            </a:extLst>
          </p:cNvPr>
          <p:cNvSpPr>
            <a:spLocks noGrp="1"/>
          </p:cNvSpPr>
          <p:nvPr>
            <p:ph type="title"/>
          </p:nvPr>
        </p:nvSpPr>
        <p:spPr>
          <a:xfrm>
            <a:off x="581192" y="702156"/>
            <a:ext cx="11029616" cy="418721"/>
          </a:xfrm>
        </p:spPr>
        <p:txBody>
          <a:bodyPr>
            <a:normAutofit fontScale="90000"/>
          </a:bodyPr>
          <a:lstStyle/>
          <a:p>
            <a:r>
              <a:rPr lang="en-IN" dirty="0"/>
              <a:t>System architecture</a:t>
            </a:r>
          </a:p>
        </p:txBody>
      </p:sp>
      <p:pic>
        <p:nvPicPr>
          <p:cNvPr id="5" name="Content Placeholder 4">
            <a:extLst>
              <a:ext uri="{FF2B5EF4-FFF2-40B4-BE49-F238E27FC236}">
                <a16:creationId xmlns:a16="http://schemas.microsoft.com/office/drawing/2014/main" id="{D8C539B2-4C6F-A298-4D9D-543893156697}"/>
              </a:ext>
            </a:extLst>
          </p:cNvPr>
          <p:cNvPicPr>
            <a:picLocks noGrp="1" noChangeAspect="1"/>
          </p:cNvPicPr>
          <p:nvPr>
            <p:ph idx="1"/>
          </p:nvPr>
        </p:nvPicPr>
        <p:blipFill>
          <a:blip r:embed="rId2"/>
          <a:stretch>
            <a:fillRect/>
          </a:stretch>
        </p:blipFill>
        <p:spPr>
          <a:xfrm>
            <a:off x="3008672" y="1406014"/>
            <a:ext cx="4847302" cy="5119712"/>
          </a:xfrm>
        </p:spPr>
      </p:pic>
    </p:spTree>
    <p:extLst>
      <p:ext uri="{BB962C8B-B14F-4D97-AF65-F5344CB8AC3E}">
        <p14:creationId xmlns:p14="http://schemas.microsoft.com/office/powerpoint/2010/main" val="3138015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191F7-28E7-6449-1F38-E9536465D649}"/>
              </a:ext>
            </a:extLst>
          </p:cNvPr>
          <p:cNvSpPr>
            <a:spLocks noGrp="1"/>
          </p:cNvSpPr>
          <p:nvPr>
            <p:ph type="title"/>
          </p:nvPr>
        </p:nvSpPr>
        <p:spPr>
          <a:xfrm>
            <a:off x="581192" y="702156"/>
            <a:ext cx="11029616" cy="467883"/>
          </a:xfrm>
        </p:spPr>
        <p:txBody>
          <a:bodyPr>
            <a:normAutofit fontScale="90000"/>
          </a:bodyPr>
          <a:lstStyle/>
          <a:p>
            <a:r>
              <a:rPr lang="en-IN" dirty="0"/>
              <a:t>Er diagram </a:t>
            </a:r>
          </a:p>
        </p:txBody>
      </p:sp>
      <p:pic>
        <p:nvPicPr>
          <p:cNvPr id="6" name="Content Placeholder 5">
            <a:extLst>
              <a:ext uri="{FF2B5EF4-FFF2-40B4-BE49-F238E27FC236}">
                <a16:creationId xmlns:a16="http://schemas.microsoft.com/office/drawing/2014/main" id="{CF6E3996-9FDC-41D5-6A7C-DBDDA3F674D1}"/>
              </a:ext>
            </a:extLst>
          </p:cNvPr>
          <p:cNvPicPr>
            <a:picLocks noGrp="1" noChangeAspect="1"/>
          </p:cNvPicPr>
          <p:nvPr>
            <p:ph idx="1"/>
          </p:nvPr>
        </p:nvPicPr>
        <p:blipFill>
          <a:blip r:embed="rId2"/>
          <a:stretch>
            <a:fillRect/>
          </a:stretch>
        </p:blipFill>
        <p:spPr>
          <a:xfrm>
            <a:off x="2105025" y="1342232"/>
            <a:ext cx="7735490" cy="5156994"/>
          </a:xfrm>
        </p:spPr>
      </p:pic>
    </p:spTree>
    <p:extLst>
      <p:ext uri="{BB962C8B-B14F-4D97-AF65-F5344CB8AC3E}">
        <p14:creationId xmlns:p14="http://schemas.microsoft.com/office/powerpoint/2010/main" val="1849380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28C29-814E-3E43-7279-9E98E3BEB569}"/>
              </a:ext>
            </a:extLst>
          </p:cNvPr>
          <p:cNvSpPr>
            <a:spLocks noGrp="1"/>
          </p:cNvSpPr>
          <p:nvPr>
            <p:ph type="title"/>
          </p:nvPr>
        </p:nvSpPr>
        <p:spPr>
          <a:xfrm>
            <a:off x="581192" y="702156"/>
            <a:ext cx="11029616" cy="469419"/>
          </a:xfrm>
        </p:spPr>
        <p:txBody>
          <a:bodyPr>
            <a:normAutofit fontScale="90000"/>
          </a:bodyPr>
          <a:lstStyle/>
          <a:p>
            <a:r>
              <a:rPr lang="en-IN" dirty="0"/>
              <a:t>screenshots</a:t>
            </a:r>
          </a:p>
        </p:txBody>
      </p:sp>
      <p:pic>
        <p:nvPicPr>
          <p:cNvPr id="5" name="Content Placeholder 4">
            <a:extLst>
              <a:ext uri="{FF2B5EF4-FFF2-40B4-BE49-F238E27FC236}">
                <a16:creationId xmlns:a16="http://schemas.microsoft.com/office/drawing/2014/main" id="{FE55A549-CB81-A8C7-33E9-AFF526FC5E57}"/>
              </a:ext>
            </a:extLst>
          </p:cNvPr>
          <p:cNvPicPr>
            <a:picLocks noGrp="1" noChangeAspect="1"/>
          </p:cNvPicPr>
          <p:nvPr>
            <p:ph idx="1"/>
          </p:nvPr>
        </p:nvPicPr>
        <p:blipFill>
          <a:blip r:embed="rId2"/>
          <a:stretch>
            <a:fillRect/>
          </a:stretch>
        </p:blipFill>
        <p:spPr>
          <a:xfrm>
            <a:off x="1505117" y="1276350"/>
            <a:ext cx="9318977" cy="5241925"/>
          </a:xfrm>
        </p:spPr>
      </p:pic>
    </p:spTree>
    <p:extLst>
      <p:ext uri="{BB962C8B-B14F-4D97-AF65-F5344CB8AC3E}">
        <p14:creationId xmlns:p14="http://schemas.microsoft.com/office/powerpoint/2010/main" val="2827415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EEE0C1-31D1-E3F7-7700-2F3C244F87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C3CEB3-4D82-8FA7-0D61-5041B3907E0B}"/>
              </a:ext>
            </a:extLst>
          </p:cNvPr>
          <p:cNvSpPr>
            <a:spLocks noGrp="1"/>
          </p:cNvSpPr>
          <p:nvPr>
            <p:ph type="title"/>
          </p:nvPr>
        </p:nvSpPr>
        <p:spPr>
          <a:xfrm>
            <a:off x="581192" y="702156"/>
            <a:ext cx="11029616" cy="469419"/>
          </a:xfrm>
        </p:spPr>
        <p:txBody>
          <a:bodyPr>
            <a:normAutofit fontScale="90000"/>
          </a:bodyPr>
          <a:lstStyle/>
          <a:p>
            <a:r>
              <a:rPr lang="en-IN" dirty="0"/>
              <a:t>screenshots</a:t>
            </a:r>
          </a:p>
        </p:txBody>
      </p:sp>
      <p:pic>
        <p:nvPicPr>
          <p:cNvPr id="7" name="Content Placeholder 6">
            <a:extLst>
              <a:ext uri="{FF2B5EF4-FFF2-40B4-BE49-F238E27FC236}">
                <a16:creationId xmlns:a16="http://schemas.microsoft.com/office/drawing/2014/main" id="{AABBCEA1-23A0-F5F4-1BF2-0F68170C1AAE}"/>
              </a:ext>
            </a:extLst>
          </p:cNvPr>
          <p:cNvPicPr>
            <a:picLocks noGrp="1" noChangeAspect="1"/>
          </p:cNvPicPr>
          <p:nvPr>
            <p:ph idx="1"/>
          </p:nvPr>
        </p:nvPicPr>
        <p:blipFill>
          <a:blip r:embed="rId2"/>
          <a:stretch>
            <a:fillRect/>
          </a:stretch>
        </p:blipFill>
        <p:spPr>
          <a:xfrm>
            <a:off x="1259769" y="1171575"/>
            <a:ext cx="9672461" cy="5440760"/>
          </a:xfrm>
        </p:spPr>
      </p:pic>
    </p:spTree>
    <p:extLst>
      <p:ext uri="{BB962C8B-B14F-4D97-AF65-F5344CB8AC3E}">
        <p14:creationId xmlns:p14="http://schemas.microsoft.com/office/powerpoint/2010/main" val="3252503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9C367D-F82D-E723-D82C-DA2C0C7773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C0835A-5BF3-F7B7-410C-39A3A5493D7D}"/>
              </a:ext>
            </a:extLst>
          </p:cNvPr>
          <p:cNvSpPr>
            <a:spLocks noGrp="1"/>
          </p:cNvSpPr>
          <p:nvPr>
            <p:ph type="title"/>
          </p:nvPr>
        </p:nvSpPr>
        <p:spPr>
          <a:xfrm>
            <a:off x="581192" y="702156"/>
            <a:ext cx="11029616" cy="469419"/>
          </a:xfrm>
        </p:spPr>
        <p:txBody>
          <a:bodyPr>
            <a:normAutofit fontScale="90000"/>
          </a:bodyPr>
          <a:lstStyle/>
          <a:p>
            <a:r>
              <a:rPr lang="en-IN" dirty="0"/>
              <a:t>screenshots</a:t>
            </a:r>
          </a:p>
        </p:txBody>
      </p:sp>
      <p:pic>
        <p:nvPicPr>
          <p:cNvPr id="5" name="Content Placeholder 4">
            <a:extLst>
              <a:ext uri="{FF2B5EF4-FFF2-40B4-BE49-F238E27FC236}">
                <a16:creationId xmlns:a16="http://schemas.microsoft.com/office/drawing/2014/main" id="{A7F00B79-20E6-9DE0-EE82-BB51FF549008}"/>
              </a:ext>
            </a:extLst>
          </p:cNvPr>
          <p:cNvPicPr>
            <a:picLocks noGrp="1" noChangeAspect="1"/>
          </p:cNvPicPr>
          <p:nvPr>
            <p:ph idx="1"/>
          </p:nvPr>
        </p:nvPicPr>
        <p:blipFill>
          <a:blip r:embed="rId2"/>
          <a:stretch>
            <a:fillRect/>
          </a:stretch>
        </p:blipFill>
        <p:spPr>
          <a:xfrm>
            <a:off x="1200151" y="1255118"/>
            <a:ext cx="9458324" cy="5320308"/>
          </a:xfrm>
        </p:spPr>
      </p:pic>
    </p:spTree>
    <p:extLst>
      <p:ext uri="{BB962C8B-B14F-4D97-AF65-F5344CB8AC3E}">
        <p14:creationId xmlns:p14="http://schemas.microsoft.com/office/powerpoint/2010/main" val="556887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3C1A6F-541F-5C0A-A01B-B4EDDDFB72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6787CF-3CC5-D3AF-CE06-37FE61035050}"/>
              </a:ext>
            </a:extLst>
          </p:cNvPr>
          <p:cNvSpPr>
            <a:spLocks noGrp="1"/>
          </p:cNvSpPr>
          <p:nvPr>
            <p:ph type="title"/>
          </p:nvPr>
        </p:nvSpPr>
        <p:spPr>
          <a:xfrm>
            <a:off x="581192" y="702156"/>
            <a:ext cx="11029616" cy="469419"/>
          </a:xfrm>
        </p:spPr>
        <p:txBody>
          <a:bodyPr>
            <a:normAutofit fontScale="90000"/>
          </a:bodyPr>
          <a:lstStyle/>
          <a:p>
            <a:r>
              <a:rPr lang="en-IN" dirty="0"/>
              <a:t>screenshots</a:t>
            </a:r>
          </a:p>
        </p:txBody>
      </p:sp>
      <p:pic>
        <p:nvPicPr>
          <p:cNvPr id="5" name="Content Placeholder 4">
            <a:extLst>
              <a:ext uri="{FF2B5EF4-FFF2-40B4-BE49-F238E27FC236}">
                <a16:creationId xmlns:a16="http://schemas.microsoft.com/office/drawing/2014/main" id="{81E45CC9-17C3-C023-23F5-653A09356A5C}"/>
              </a:ext>
            </a:extLst>
          </p:cNvPr>
          <p:cNvPicPr>
            <a:picLocks noGrp="1" noChangeAspect="1"/>
          </p:cNvPicPr>
          <p:nvPr>
            <p:ph idx="1"/>
          </p:nvPr>
        </p:nvPicPr>
        <p:blipFill>
          <a:blip r:embed="rId2"/>
          <a:stretch>
            <a:fillRect/>
          </a:stretch>
        </p:blipFill>
        <p:spPr>
          <a:xfrm>
            <a:off x="1562101" y="1324174"/>
            <a:ext cx="9267824" cy="5213151"/>
          </a:xfrm>
        </p:spPr>
      </p:pic>
    </p:spTree>
    <p:extLst>
      <p:ext uri="{BB962C8B-B14F-4D97-AF65-F5344CB8AC3E}">
        <p14:creationId xmlns:p14="http://schemas.microsoft.com/office/powerpoint/2010/main" val="9009224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23B4A-E241-D556-0547-E44ADB9D358A}"/>
              </a:ext>
            </a:extLst>
          </p:cNvPr>
          <p:cNvSpPr>
            <a:spLocks noGrp="1"/>
          </p:cNvSpPr>
          <p:nvPr>
            <p:ph type="title"/>
          </p:nvPr>
        </p:nvSpPr>
        <p:spPr>
          <a:xfrm>
            <a:off x="581191" y="565662"/>
            <a:ext cx="11029616" cy="524192"/>
          </a:xfrm>
        </p:spPr>
        <p:txBody>
          <a:bodyPr/>
          <a:lstStyle/>
          <a:p>
            <a:r>
              <a:rPr lang="en-IN" dirty="0"/>
              <a:t>Ui/</a:t>
            </a:r>
            <a:r>
              <a:rPr lang="en-IN" dirty="0" err="1"/>
              <a:t>ux</a:t>
            </a:r>
            <a:r>
              <a:rPr lang="en-IN" dirty="0"/>
              <a:t> planning</a:t>
            </a:r>
          </a:p>
        </p:txBody>
      </p:sp>
      <p:sp>
        <p:nvSpPr>
          <p:cNvPr id="3" name="Content Placeholder 2">
            <a:extLst>
              <a:ext uri="{FF2B5EF4-FFF2-40B4-BE49-F238E27FC236}">
                <a16:creationId xmlns:a16="http://schemas.microsoft.com/office/drawing/2014/main" id="{E1068AEB-D80E-AA30-ED9A-D64A054F1DDD}"/>
              </a:ext>
            </a:extLst>
          </p:cNvPr>
          <p:cNvSpPr>
            <a:spLocks noGrp="1"/>
          </p:cNvSpPr>
          <p:nvPr>
            <p:ph idx="1"/>
          </p:nvPr>
        </p:nvSpPr>
        <p:spPr>
          <a:xfrm>
            <a:off x="581192" y="1251779"/>
            <a:ext cx="11029615" cy="5473486"/>
          </a:xfrm>
        </p:spPr>
        <p:txBody>
          <a:bodyPr>
            <a:normAutofit fontScale="92500" lnSpcReduction="10000"/>
          </a:bodyPr>
          <a:lstStyle/>
          <a:p>
            <a:pPr marL="0" indent="0">
              <a:buNone/>
            </a:pPr>
            <a:r>
              <a:rPr lang="en-US" b="1" dirty="0"/>
              <a:t>1)Home / Input Module</a:t>
            </a:r>
          </a:p>
          <a:p>
            <a:r>
              <a:rPr lang="en-US" dirty="0"/>
              <a:t>User selects Genre</a:t>
            </a:r>
          </a:p>
          <a:p>
            <a:r>
              <a:rPr lang="en-US" dirty="0"/>
              <a:t>User selects Mood</a:t>
            </a:r>
          </a:p>
          <a:p>
            <a:r>
              <a:rPr lang="en-US" dirty="0"/>
              <a:t>User enters Available Reading Time</a:t>
            </a:r>
          </a:p>
          <a:p>
            <a:r>
              <a:rPr lang="en-US" dirty="0"/>
              <a:t>User chooses Language</a:t>
            </a:r>
          </a:p>
          <a:p>
            <a:r>
              <a:rPr lang="en-US" dirty="0"/>
              <a:t>“Get Recommendations” button</a:t>
            </a:r>
          </a:p>
          <a:p>
            <a:pPr marL="0" indent="0">
              <a:buNone/>
            </a:pPr>
            <a:r>
              <a:rPr lang="en-US" b="1" dirty="0"/>
              <a:t>2)Recommendation Display Module</a:t>
            </a:r>
          </a:p>
          <a:p>
            <a:pPr marL="0" indent="0">
              <a:buNone/>
            </a:pPr>
            <a:r>
              <a:rPr lang="en-US" dirty="0"/>
              <a:t>Each book displayed in card format:</a:t>
            </a:r>
          </a:p>
          <a:p>
            <a:pPr lvl="1"/>
            <a:r>
              <a:rPr lang="en-US" sz="1700" dirty="0"/>
              <a:t>Cover image</a:t>
            </a:r>
          </a:p>
          <a:p>
            <a:pPr lvl="1"/>
            <a:r>
              <a:rPr lang="en-US" sz="1700" dirty="0"/>
              <a:t>Title</a:t>
            </a:r>
          </a:p>
          <a:p>
            <a:pPr lvl="1"/>
            <a:r>
              <a:rPr lang="en-US" sz="1700" dirty="0"/>
              <a:t>Author</a:t>
            </a:r>
          </a:p>
          <a:p>
            <a:pPr lvl="1"/>
            <a:r>
              <a:rPr lang="en-US" sz="1700" dirty="0"/>
              <a:t>Short description</a:t>
            </a:r>
          </a:p>
          <a:p>
            <a:pPr lvl="1"/>
            <a:r>
              <a:rPr lang="en-US" sz="1700" dirty="0"/>
              <a:t>Reading time</a:t>
            </a:r>
          </a:p>
          <a:p>
            <a:pPr lvl="1"/>
            <a:r>
              <a:rPr lang="en-US" sz="1700" dirty="0"/>
              <a:t>Rating</a:t>
            </a:r>
          </a:p>
          <a:p>
            <a:pPr lvl="1"/>
            <a:r>
              <a:rPr lang="en-US" sz="1700" dirty="0"/>
              <a:t>“Why this book?” reason (algorithm-based)</a:t>
            </a:r>
          </a:p>
          <a:p>
            <a:endParaRPr lang="en-IN" dirty="0"/>
          </a:p>
        </p:txBody>
      </p:sp>
    </p:spTree>
    <p:extLst>
      <p:ext uri="{BB962C8B-B14F-4D97-AF65-F5344CB8AC3E}">
        <p14:creationId xmlns:p14="http://schemas.microsoft.com/office/powerpoint/2010/main" val="266860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2CD90-218B-D853-0466-A0F1F01DC09D}"/>
              </a:ext>
            </a:extLst>
          </p:cNvPr>
          <p:cNvSpPr>
            <a:spLocks noGrp="1"/>
          </p:cNvSpPr>
          <p:nvPr>
            <p:ph type="title"/>
          </p:nvPr>
        </p:nvSpPr>
        <p:spPr>
          <a:xfrm flipV="1">
            <a:off x="581192" y="656437"/>
            <a:ext cx="11029616" cy="45719"/>
          </a:xfrm>
        </p:spPr>
        <p:txBody>
          <a:bodyPr>
            <a:normAutofit fontScale="90000"/>
          </a:bodyPr>
          <a:lstStyle/>
          <a:p>
            <a:pPr algn="r"/>
            <a:r>
              <a:rPr lang="en-IN" dirty="0"/>
              <a:t>.</a:t>
            </a:r>
          </a:p>
        </p:txBody>
      </p:sp>
      <p:sp>
        <p:nvSpPr>
          <p:cNvPr id="3" name="Content Placeholder 2">
            <a:extLst>
              <a:ext uri="{FF2B5EF4-FFF2-40B4-BE49-F238E27FC236}">
                <a16:creationId xmlns:a16="http://schemas.microsoft.com/office/drawing/2014/main" id="{AD0DB9DB-FD09-48D5-9AF0-1C152EE55AE6}"/>
              </a:ext>
            </a:extLst>
          </p:cNvPr>
          <p:cNvSpPr>
            <a:spLocks noGrp="1"/>
          </p:cNvSpPr>
          <p:nvPr>
            <p:ph idx="1"/>
          </p:nvPr>
        </p:nvSpPr>
        <p:spPr>
          <a:xfrm>
            <a:off x="581192" y="447675"/>
            <a:ext cx="11029616" cy="6208764"/>
          </a:xfrm>
        </p:spPr>
        <p:txBody>
          <a:bodyPr/>
          <a:lstStyle/>
          <a:p>
            <a:pPr marL="0" indent="0">
              <a:buNone/>
            </a:pPr>
            <a:r>
              <a:rPr lang="en-US" b="1" dirty="0"/>
              <a:t>3) Book Details Module (Optional)</a:t>
            </a:r>
          </a:p>
          <a:p>
            <a:r>
              <a:rPr lang="en-US" dirty="0"/>
              <a:t>Expanded view of selected book</a:t>
            </a:r>
          </a:p>
          <a:p>
            <a:r>
              <a:rPr lang="en-US" dirty="0"/>
              <a:t>Full description and tags</a:t>
            </a:r>
          </a:p>
          <a:p>
            <a:r>
              <a:rPr lang="en-US" dirty="0"/>
              <a:t>Link (optional)</a:t>
            </a:r>
          </a:p>
          <a:p>
            <a:r>
              <a:rPr lang="en-US" dirty="0"/>
              <a:t>Simple and clean modal or separate section</a:t>
            </a:r>
            <a:br>
              <a:rPr lang="en-US" dirty="0"/>
            </a:br>
            <a:endParaRPr lang="en-US" dirty="0"/>
          </a:p>
          <a:p>
            <a:pPr marL="0" indent="0">
              <a:buNone/>
            </a:pPr>
            <a:r>
              <a:rPr lang="en-US" b="1" dirty="0"/>
              <a:t>4) Admin Module (Optional)</a:t>
            </a:r>
          </a:p>
          <a:p>
            <a:r>
              <a:rPr lang="en-US" dirty="0"/>
              <a:t>Upload CSV to import books</a:t>
            </a:r>
          </a:p>
          <a:p>
            <a:r>
              <a:rPr lang="en-US" dirty="0"/>
              <a:t>Add/edit/delete book entries</a:t>
            </a:r>
          </a:p>
          <a:p>
            <a:r>
              <a:rPr lang="en-US" dirty="0"/>
              <a:t>Minimal dashboard with simple forms</a:t>
            </a:r>
          </a:p>
          <a:p>
            <a:endParaRPr lang="en-IN" dirty="0"/>
          </a:p>
        </p:txBody>
      </p:sp>
    </p:spTree>
    <p:extLst>
      <p:ext uri="{BB962C8B-B14F-4D97-AF65-F5344CB8AC3E}">
        <p14:creationId xmlns:p14="http://schemas.microsoft.com/office/powerpoint/2010/main" val="2088021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E7A10-B4EA-D54A-340A-DBCFABAC22F6}"/>
              </a:ext>
            </a:extLst>
          </p:cNvPr>
          <p:cNvSpPr>
            <a:spLocks noGrp="1"/>
          </p:cNvSpPr>
          <p:nvPr>
            <p:ph type="title"/>
          </p:nvPr>
        </p:nvSpPr>
        <p:spPr>
          <a:xfrm>
            <a:off x="581192" y="702156"/>
            <a:ext cx="11029616" cy="45719"/>
          </a:xfrm>
        </p:spPr>
        <p:txBody>
          <a:bodyPr>
            <a:normAutofit fontScale="90000"/>
          </a:bodyPr>
          <a:lstStyle/>
          <a:p>
            <a:pPr algn="r"/>
            <a:r>
              <a:rPr lang="en-IN" dirty="0"/>
              <a:t>.</a:t>
            </a:r>
          </a:p>
        </p:txBody>
      </p:sp>
      <p:sp>
        <p:nvSpPr>
          <p:cNvPr id="3" name="Content Placeholder 2">
            <a:extLst>
              <a:ext uri="{FF2B5EF4-FFF2-40B4-BE49-F238E27FC236}">
                <a16:creationId xmlns:a16="http://schemas.microsoft.com/office/drawing/2014/main" id="{168D382A-C3B1-7A40-3EFA-8319163597C4}"/>
              </a:ext>
            </a:extLst>
          </p:cNvPr>
          <p:cNvSpPr>
            <a:spLocks noGrp="1"/>
          </p:cNvSpPr>
          <p:nvPr>
            <p:ph idx="1"/>
          </p:nvPr>
        </p:nvSpPr>
        <p:spPr>
          <a:xfrm>
            <a:off x="581192" y="1130710"/>
            <a:ext cx="11029615" cy="4844640"/>
          </a:xfrm>
        </p:spPr>
        <p:txBody>
          <a:bodyPr/>
          <a:lstStyle/>
          <a:p>
            <a:pPr marL="0" indent="0">
              <a:buNone/>
            </a:pPr>
            <a:r>
              <a:rPr lang="en-IN" b="1" dirty="0"/>
              <a:t>5) Error &amp; Validation Module</a:t>
            </a:r>
          </a:p>
          <a:p>
            <a:r>
              <a:rPr lang="en-IN" dirty="0"/>
              <a:t>Error messages for missing inputs</a:t>
            </a:r>
          </a:p>
          <a:p>
            <a:r>
              <a:rPr lang="en-IN" dirty="0"/>
              <a:t>Proper validation for time input</a:t>
            </a:r>
          </a:p>
          <a:p>
            <a:r>
              <a:rPr lang="en-IN" dirty="0"/>
              <a:t>“No books found” fallback message</a:t>
            </a:r>
            <a:br>
              <a:rPr lang="en-IN" dirty="0"/>
            </a:br>
            <a:endParaRPr lang="en-IN" dirty="0"/>
          </a:p>
          <a:p>
            <a:pPr marL="0" indent="0">
              <a:buNone/>
            </a:pPr>
            <a:r>
              <a:rPr lang="en-IN" b="1" dirty="0"/>
              <a:t>6) Responsive Layout Module</a:t>
            </a:r>
          </a:p>
          <a:p>
            <a:r>
              <a:rPr lang="en-IN" dirty="0"/>
              <a:t>Adaptive design for:</a:t>
            </a:r>
          </a:p>
          <a:p>
            <a:r>
              <a:rPr lang="en-IN" dirty="0"/>
              <a:t>Mobile</a:t>
            </a:r>
          </a:p>
          <a:p>
            <a:r>
              <a:rPr lang="en-IN" dirty="0"/>
              <a:t>Tablet</a:t>
            </a:r>
          </a:p>
          <a:p>
            <a:r>
              <a:rPr lang="en-IN" dirty="0"/>
              <a:t>Desktop</a:t>
            </a:r>
          </a:p>
          <a:p>
            <a:r>
              <a:rPr lang="en-IN" dirty="0"/>
              <a:t>Auto-adjusted card layout</a:t>
            </a:r>
          </a:p>
          <a:p>
            <a:endParaRPr lang="en-IN" dirty="0"/>
          </a:p>
        </p:txBody>
      </p:sp>
    </p:spTree>
    <p:extLst>
      <p:ext uri="{BB962C8B-B14F-4D97-AF65-F5344CB8AC3E}">
        <p14:creationId xmlns:p14="http://schemas.microsoft.com/office/powerpoint/2010/main" val="2881442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282" y="149290"/>
            <a:ext cx="11029616" cy="1188720"/>
          </a:xfrm>
        </p:spPr>
        <p:txBody>
          <a:bodyPr/>
          <a:lstStyle/>
          <a:p>
            <a:r>
              <a:rPr lang="en-GB" dirty="0"/>
              <a:t>agenda</a:t>
            </a:r>
            <a:endParaRPr lang="en-US" dirty="0"/>
          </a:p>
        </p:txBody>
      </p:sp>
      <p:sp>
        <p:nvSpPr>
          <p:cNvPr id="3" name="Content Placeholder 2"/>
          <p:cNvSpPr>
            <a:spLocks noGrp="1"/>
          </p:cNvSpPr>
          <p:nvPr>
            <p:ph idx="1"/>
          </p:nvPr>
        </p:nvSpPr>
        <p:spPr>
          <a:xfrm>
            <a:off x="261258" y="1418253"/>
            <a:ext cx="11349550" cy="4557097"/>
          </a:xfrm>
        </p:spPr>
        <p:txBody>
          <a:bodyPr>
            <a:normAutofit fontScale="92500" lnSpcReduction="10000"/>
          </a:bodyPr>
          <a:lstStyle/>
          <a:p>
            <a:r>
              <a:rPr lang="en-GB" dirty="0"/>
              <a:t>Problem statement  </a:t>
            </a:r>
          </a:p>
          <a:p>
            <a:r>
              <a:rPr lang="en-GB" dirty="0"/>
              <a:t>Feasibility analysis </a:t>
            </a:r>
          </a:p>
          <a:p>
            <a:r>
              <a:rPr lang="en-GB" dirty="0"/>
              <a:t>Software requirement specification  </a:t>
            </a:r>
          </a:p>
          <a:p>
            <a:r>
              <a:rPr lang="en-GB" dirty="0"/>
              <a:t>Purpose  </a:t>
            </a:r>
          </a:p>
          <a:p>
            <a:r>
              <a:rPr lang="en-GB" dirty="0"/>
              <a:t>Scope  </a:t>
            </a:r>
          </a:p>
          <a:p>
            <a:r>
              <a:rPr lang="en-GB" dirty="0"/>
              <a:t>Overview </a:t>
            </a:r>
          </a:p>
          <a:p>
            <a:r>
              <a:rPr lang="en-GB" dirty="0"/>
              <a:t>System architecture  </a:t>
            </a:r>
          </a:p>
          <a:p>
            <a:r>
              <a:rPr lang="en-GB" dirty="0"/>
              <a:t>Er diagram  </a:t>
            </a:r>
          </a:p>
          <a:p>
            <a:r>
              <a:rPr lang="en-GB" dirty="0"/>
              <a:t>Screenshots</a:t>
            </a:r>
          </a:p>
          <a:p>
            <a:r>
              <a:rPr lang="en-GB" dirty="0" err="1"/>
              <a:t>Ui</a:t>
            </a:r>
            <a:r>
              <a:rPr lang="en-GB" dirty="0"/>
              <a:t>/</a:t>
            </a:r>
            <a:r>
              <a:rPr lang="en-GB" dirty="0" err="1"/>
              <a:t>ux</a:t>
            </a:r>
            <a:r>
              <a:rPr lang="en-GB" dirty="0"/>
              <a:t> planning (modules) </a:t>
            </a:r>
          </a:p>
          <a:p>
            <a:r>
              <a:rPr lang="en-GB" dirty="0"/>
              <a:t>Features</a:t>
            </a:r>
          </a:p>
          <a:p>
            <a:r>
              <a:rPr lang="en-US" dirty="0"/>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280DD-E12B-E888-9C33-ABC23B1563F9}"/>
              </a:ext>
            </a:extLst>
          </p:cNvPr>
          <p:cNvSpPr>
            <a:spLocks noGrp="1"/>
          </p:cNvSpPr>
          <p:nvPr>
            <p:ph type="title"/>
          </p:nvPr>
        </p:nvSpPr>
        <p:spPr/>
        <p:txBody>
          <a:bodyPr/>
          <a:lstStyle/>
          <a:p>
            <a:r>
              <a:rPr lang="en-IN" dirty="0"/>
              <a:t>features</a:t>
            </a:r>
          </a:p>
        </p:txBody>
      </p:sp>
      <p:sp>
        <p:nvSpPr>
          <p:cNvPr id="3" name="Content Placeholder 2">
            <a:extLst>
              <a:ext uri="{FF2B5EF4-FFF2-40B4-BE49-F238E27FC236}">
                <a16:creationId xmlns:a16="http://schemas.microsoft.com/office/drawing/2014/main" id="{478E8C3F-AAFF-588E-D49C-050E5A788E2D}"/>
              </a:ext>
            </a:extLst>
          </p:cNvPr>
          <p:cNvSpPr>
            <a:spLocks noGrp="1"/>
          </p:cNvSpPr>
          <p:nvPr>
            <p:ph idx="1"/>
          </p:nvPr>
        </p:nvSpPr>
        <p:spPr>
          <a:xfrm>
            <a:off x="581192" y="1976284"/>
            <a:ext cx="11029615" cy="3999066"/>
          </a:xfrm>
        </p:spPr>
        <p:txBody>
          <a:bodyPr/>
          <a:lstStyle/>
          <a:p>
            <a:r>
              <a:rPr lang="en-US" dirty="0"/>
              <a:t>Personalized Suggestions based on genre, mood, reading time, and language</a:t>
            </a:r>
          </a:p>
          <a:p>
            <a:r>
              <a:rPr lang="en-US" dirty="0"/>
              <a:t>Rule-Based Recommendation Engine for accurate, relevant book results</a:t>
            </a:r>
          </a:p>
          <a:p>
            <a:r>
              <a:rPr lang="en-US" dirty="0"/>
              <a:t>Minimal and User-Friendly Interface for quick preference input</a:t>
            </a:r>
          </a:p>
          <a:p>
            <a:r>
              <a:rPr lang="en-US" dirty="0"/>
              <a:t>Detailed Book Information including title, author, blurb, rating, and reading time</a:t>
            </a:r>
          </a:p>
          <a:p>
            <a:r>
              <a:rPr lang="en-US" dirty="0"/>
              <a:t>Supports Book Cover Images for a better visual experience</a:t>
            </a:r>
          </a:p>
          <a:p>
            <a:r>
              <a:rPr lang="en-US" dirty="0"/>
              <a:t>CSV-Based Book Import to easily load multiple books into the system</a:t>
            </a:r>
          </a:p>
          <a:p>
            <a:r>
              <a:rPr lang="en-US" dirty="0"/>
              <a:t>Fast Response Time with recommendations generated in seconds</a:t>
            </a:r>
          </a:p>
          <a:p>
            <a:r>
              <a:rPr lang="en-US" dirty="0"/>
              <a:t>Easily Scalable — new books, genres, or moods can be added anytime</a:t>
            </a:r>
          </a:p>
        </p:txBody>
      </p:sp>
    </p:spTree>
    <p:extLst>
      <p:ext uri="{BB962C8B-B14F-4D97-AF65-F5344CB8AC3E}">
        <p14:creationId xmlns:p14="http://schemas.microsoft.com/office/powerpoint/2010/main" val="24907081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A236C8-63E1-D151-DB8A-862AE1673D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937032-410B-969A-A5F5-D96EFAB25468}"/>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5406E1C4-63F7-E131-B33B-15B532C782BE}"/>
              </a:ext>
            </a:extLst>
          </p:cNvPr>
          <p:cNvSpPr>
            <a:spLocks noGrp="1"/>
          </p:cNvSpPr>
          <p:nvPr>
            <p:ph idx="1"/>
          </p:nvPr>
        </p:nvSpPr>
        <p:spPr>
          <a:xfrm>
            <a:off x="581192" y="1976284"/>
            <a:ext cx="11029615" cy="3999066"/>
          </a:xfrm>
        </p:spPr>
        <p:txBody>
          <a:bodyPr/>
          <a:lstStyle/>
          <a:p>
            <a:pPr marL="0" indent="0">
              <a:buNone/>
            </a:pPr>
            <a:r>
              <a:rPr lang="en-US" dirty="0"/>
              <a:t>The Book Recommendation System successfully provides personalized book suggestions based on user preferences such as genre, mood, language, and available reading time. By using a rule-based recommendation approach, the system delivers accurate and relevant results without relying on complex machine-learning models or external APIs.</a:t>
            </a:r>
          </a:p>
          <a:p>
            <a:pPr marL="0" indent="0">
              <a:buNone/>
            </a:pPr>
            <a:r>
              <a:rPr lang="en-US" dirty="0"/>
              <a:t>The project demonstrates effective use of Java full-stack technologies, including Spring Boot for backend development, database integration for data management, and a clean, minimal user interface. It is scalable, easy to maintain, and can be enhanced in the future with features such as user accounts, advanced recommendations, and real-time book data integration.</a:t>
            </a:r>
          </a:p>
          <a:p>
            <a:pPr marL="0" indent="0">
              <a:buNone/>
            </a:pPr>
            <a:r>
              <a:rPr lang="en-US" dirty="0"/>
              <a:t>Overall, this system offers a simple yet efficient solution to help users discover suitable books quickly and enhances their reading experience.</a:t>
            </a:r>
          </a:p>
          <a:p>
            <a:endParaRPr lang="en-US" dirty="0"/>
          </a:p>
        </p:txBody>
      </p:sp>
    </p:spTree>
    <p:extLst>
      <p:ext uri="{BB962C8B-B14F-4D97-AF65-F5344CB8AC3E}">
        <p14:creationId xmlns:p14="http://schemas.microsoft.com/office/powerpoint/2010/main" val="63005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dirty="0"/>
              <a:t>Problem statement</a:t>
            </a:r>
          </a:p>
        </p:txBody>
      </p:sp>
      <p:sp>
        <p:nvSpPr>
          <p:cNvPr id="5" name="Content Placeholder 4">
            <a:extLst>
              <a:ext uri="{FF2B5EF4-FFF2-40B4-BE49-F238E27FC236}">
                <a16:creationId xmlns:a16="http://schemas.microsoft.com/office/drawing/2014/main" id="{7DF6C66F-76C9-5956-1178-775BAE988DBE}"/>
              </a:ext>
            </a:extLst>
          </p:cNvPr>
          <p:cNvSpPr>
            <a:spLocks noGrp="1"/>
          </p:cNvSpPr>
          <p:nvPr>
            <p:ph idx="1"/>
          </p:nvPr>
        </p:nvSpPr>
        <p:spPr/>
        <p:txBody>
          <a:bodyPr/>
          <a:lstStyle/>
          <a:p>
            <a:r>
              <a:rPr lang="en-US" dirty="0"/>
              <a:t>Students and readers often struggle to choose suitable books based on their available time, reading mood, preferred genre, and language. With thousands of books available, it becomes difficult to manually search for the right one.</a:t>
            </a:r>
            <a:br>
              <a:rPr lang="en-US" dirty="0"/>
            </a:br>
            <a:r>
              <a:rPr lang="en-US" dirty="0"/>
              <a:t>Therefore, a system is needed that intelligently suggests books based on the user’s preferences using a rule-based recommendation engine.</a:t>
            </a:r>
            <a:endParaRPr lang="en-IN" dirty="0"/>
          </a:p>
          <a:p>
            <a:r>
              <a:rPr lang="en-US" dirty="0"/>
              <a:t>This system should accept inputs such as </a:t>
            </a:r>
            <a:r>
              <a:rPr lang="en-US" b="1" dirty="0"/>
              <a:t>genre, mood, reading time, and language</a:t>
            </a:r>
            <a:r>
              <a:rPr lang="en-US" dirty="0"/>
              <a:t>, and recommend the most relevant books along with brief descriptions, ratings, and reading duration.</a:t>
            </a:r>
            <a:endParaRPr lang="en-IN" dirty="0"/>
          </a:p>
          <a:p>
            <a:endParaRPr lang="en-IN" dirty="0"/>
          </a:p>
        </p:txBody>
      </p:sp>
    </p:spTree>
    <p:extLst>
      <p:ext uri="{BB962C8B-B14F-4D97-AF65-F5344CB8AC3E}">
        <p14:creationId xmlns:p14="http://schemas.microsoft.com/office/powerpoint/2010/main" val="263784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6EB6D-73D4-A889-DB01-1A86A85644F3}"/>
              </a:ext>
            </a:extLst>
          </p:cNvPr>
          <p:cNvSpPr>
            <a:spLocks noGrp="1"/>
          </p:cNvSpPr>
          <p:nvPr>
            <p:ph type="title"/>
          </p:nvPr>
        </p:nvSpPr>
        <p:spPr>
          <a:xfrm>
            <a:off x="581192" y="161382"/>
            <a:ext cx="11029616" cy="1188720"/>
          </a:xfrm>
        </p:spPr>
        <p:txBody>
          <a:bodyPr/>
          <a:lstStyle/>
          <a:p>
            <a:r>
              <a:rPr lang="en-IN" dirty="0"/>
              <a:t>Feasibility analysis</a:t>
            </a:r>
          </a:p>
        </p:txBody>
      </p:sp>
      <p:sp>
        <p:nvSpPr>
          <p:cNvPr id="3" name="Content Placeholder 2">
            <a:extLst>
              <a:ext uri="{FF2B5EF4-FFF2-40B4-BE49-F238E27FC236}">
                <a16:creationId xmlns:a16="http://schemas.microsoft.com/office/drawing/2014/main" id="{7DD4AF70-5054-00B2-B256-F86A5A568D39}"/>
              </a:ext>
            </a:extLst>
          </p:cNvPr>
          <p:cNvSpPr>
            <a:spLocks noGrp="1"/>
          </p:cNvSpPr>
          <p:nvPr>
            <p:ph idx="1"/>
          </p:nvPr>
        </p:nvSpPr>
        <p:spPr>
          <a:xfrm>
            <a:off x="581192" y="1730477"/>
            <a:ext cx="11029615" cy="4542502"/>
          </a:xfrm>
        </p:spPr>
        <p:txBody>
          <a:bodyPr>
            <a:normAutofit fontScale="77500" lnSpcReduction="20000"/>
          </a:bodyPr>
          <a:lstStyle/>
          <a:p>
            <a:pPr marL="0" indent="0">
              <a:buNone/>
            </a:pPr>
            <a:r>
              <a:rPr lang="en-US" b="1" dirty="0"/>
              <a:t>✔ </a:t>
            </a:r>
            <a:r>
              <a:rPr lang="en-US" sz="2100" b="1" dirty="0"/>
              <a:t>Technical Feasibility</a:t>
            </a:r>
            <a:endParaRPr lang="en-IN" sz="2100" dirty="0"/>
          </a:p>
          <a:p>
            <a:r>
              <a:rPr lang="en-US" sz="2100" dirty="0"/>
              <a:t>All required tools (Java, Spring Boot, React, MySQL) are free, widely used, and easy to install.</a:t>
            </a:r>
            <a:br>
              <a:rPr lang="en-US" sz="2100" dirty="0"/>
            </a:br>
            <a:r>
              <a:rPr lang="en-US" sz="2100" dirty="0"/>
              <a:t>No advanced hardware or external APIs required.</a:t>
            </a:r>
            <a:br>
              <a:rPr lang="en-US" sz="2100" dirty="0"/>
            </a:br>
            <a:r>
              <a:rPr lang="en-US" sz="2100" dirty="0"/>
              <a:t>A rule-based algorithm is very easy to implement.</a:t>
            </a:r>
            <a:endParaRPr lang="en-IN" sz="2100" dirty="0"/>
          </a:p>
          <a:p>
            <a:pPr marL="0" indent="0">
              <a:buNone/>
            </a:pPr>
            <a:r>
              <a:rPr lang="en-US" sz="2100" b="1" dirty="0"/>
              <a:t>✔ Operational Feasibility</a:t>
            </a:r>
            <a:endParaRPr lang="en-IN" sz="2100" dirty="0"/>
          </a:p>
          <a:p>
            <a:r>
              <a:rPr lang="en-US" sz="2100" dirty="0"/>
              <a:t>The system is simple to operate.</a:t>
            </a:r>
            <a:br>
              <a:rPr lang="en-US" sz="2100" dirty="0"/>
            </a:br>
            <a:r>
              <a:rPr lang="en-US" sz="2100" dirty="0"/>
              <a:t>Minimal UI → users can easily input preferences and get results.</a:t>
            </a:r>
            <a:br>
              <a:rPr lang="en-US" sz="2100" dirty="0"/>
            </a:br>
            <a:r>
              <a:rPr lang="en-US" sz="2100" dirty="0"/>
              <a:t>Admins can upload CSV data without technical knowledge.</a:t>
            </a:r>
            <a:endParaRPr lang="en-IN" sz="2100" dirty="0"/>
          </a:p>
          <a:p>
            <a:pPr marL="0" indent="0">
              <a:buNone/>
            </a:pPr>
            <a:r>
              <a:rPr lang="en-US" sz="2100" b="1" dirty="0"/>
              <a:t>✔ Economic Feasibility</a:t>
            </a:r>
            <a:endParaRPr lang="en-IN" sz="2100" dirty="0"/>
          </a:p>
          <a:p>
            <a:r>
              <a:rPr lang="en-US" sz="2100" dirty="0"/>
              <a:t>Zero cost:</a:t>
            </a:r>
            <a:endParaRPr lang="en-IN" sz="2100" dirty="0"/>
          </a:p>
          <a:p>
            <a:pPr lvl="0"/>
            <a:r>
              <a:rPr lang="en-US" sz="2100" dirty="0"/>
              <a:t>Uses open-source tools</a:t>
            </a:r>
            <a:endParaRPr lang="en-IN" sz="2100" dirty="0"/>
          </a:p>
          <a:p>
            <a:pPr lvl="0"/>
            <a:r>
              <a:rPr lang="en-US" sz="2100" dirty="0"/>
              <a:t>No external APIs</a:t>
            </a:r>
            <a:endParaRPr lang="en-IN" sz="2100" dirty="0"/>
          </a:p>
          <a:p>
            <a:pPr lvl="0"/>
            <a:r>
              <a:rPr lang="en-US" sz="2100" dirty="0"/>
              <a:t>No hosting required (can run locally)</a:t>
            </a:r>
            <a:endParaRPr lang="en-IN" sz="2100" dirty="0"/>
          </a:p>
          <a:p>
            <a:r>
              <a:rPr lang="en-US" sz="2100" dirty="0"/>
              <a:t>This makes the system fully cost-effective for college projects</a:t>
            </a:r>
            <a:endParaRPr lang="en-IN" sz="2100" dirty="0"/>
          </a:p>
        </p:txBody>
      </p:sp>
    </p:spTree>
    <p:extLst>
      <p:ext uri="{BB962C8B-B14F-4D97-AF65-F5344CB8AC3E}">
        <p14:creationId xmlns:p14="http://schemas.microsoft.com/office/powerpoint/2010/main" val="26135468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ADAB4-BD59-4C78-9E5E-4984AD904450}"/>
              </a:ext>
            </a:extLst>
          </p:cNvPr>
          <p:cNvSpPr>
            <a:spLocks noGrp="1"/>
          </p:cNvSpPr>
          <p:nvPr>
            <p:ph type="title"/>
          </p:nvPr>
        </p:nvSpPr>
        <p:spPr>
          <a:xfrm>
            <a:off x="581191" y="698089"/>
            <a:ext cx="11029616" cy="779831"/>
          </a:xfrm>
        </p:spPr>
        <p:txBody>
          <a:bodyPr/>
          <a:lstStyle/>
          <a:p>
            <a:r>
              <a:rPr lang="en-IN" dirty="0"/>
              <a:t>Software requirement specification</a:t>
            </a:r>
          </a:p>
        </p:txBody>
      </p:sp>
      <p:sp>
        <p:nvSpPr>
          <p:cNvPr id="3" name="Content Placeholder 2">
            <a:extLst>
              <a:ext uri="{FF2B5EF4-FFF2-40B4-BE49-F238E27FC236}">
                <a16:creationId xmlns:a16="http://schemas.microsoft.com/office/drawing/2014/main" id="{AA6C82D4-789D-E6BE-9EB0-EDC90FE13B40}"/>
              </a:ext>
            </a:extLst>
          </p:cNvPr>
          <p:cNvSpPr>
            <a:spLocks noGrp="1"/>
          </p:cNvSpPr>
          <p:nvPr>
            <p:ph idx="1"/>
          </p:nvPr>
        </p:nvSpPr>
        <p:spPr>
          <a:xfrm>
            <a:off x="492701" y="1582994"/>
            <a:ext cx="11029615" cy="5112773"/>
          </a:xfrm>
        </p:spPr>
        <p:txBody>
          <a:bodyPr>
            <a:normAutofit fontScale="47500" lnSpcReduction="20000"/>
          </a:bodyPr>
          <a:lstStyle/>
          <a:p>
            <a:pPr marL="0" indent="0">
              <a:buNone/>
            </a:pPr>
            <a:r>
              <a:rPr lang="en-US" sz="3400" b="1" dirty="0"/>
              <a:t>1) Functional Requirements</a:t>
            </a:r>
            <a:endParaRPr lang="en-IN" sz="3400" dirty="0"/>
          </a:p>
          <a:p>
            <a:pPr marL="0" indent="0">
              <a:buNone/>
            </a:pPr>
            <a:r>
              <a:rPr lang="en-US" sz="3400" b="1" dirty="0"/>
              <a:t>User Functions</a:t>
            </a:r>
            <a:endParaRPr lang="en-IN" sz="3400" dirty="0"/>
          </a:p>
          <a:p>
            <a:pPr marL="0" lvl="0" indent="0">
              <a:buNone/>
            </a:pPr>
            <a:r>
              <a:rPr lang="en-US" sz="3400" b="1" dirty="0"/>
              <a:t>Input Preferences:</a:t>
            </a:r>
            <a:endParaRPr lang="en-IN" sz="3400" dirty="0"/>
          </a:p>
          <a:p>
            <a:pPr marL="324000" lvl="1" indent="0">
              <a:buNone/>
            </a:pPr>
            <a:r>
              <a:rPr lang="en-US" sz="3400" dirty="0"/>
              <a:t>User selects genre, mood, language, and reading time.</a:t>
            </a:r>
            <a:endParaRPr lang="en-IN" sz="3400" dirty="0"/>
          </a:p>
          <a:p>
            <a:pPr marL="0" lvl="0" indent="0">
              <a:buNone/>
            </a:pPr>
            <a:r>
              <a:rPr lang="en-US" sz="3400" b="1" dirty="0"/>
              <a:t>View Recommendations:</a:t>
            </a:r>
            <a:endParaRPr lang="en-IN" sz="3400" dirty="0"/>
          </a:p>
          <a:p>
            <a:pPr marL="324000" lvl="1" indent="0">
              <a:buNone/>
            </a:pPr>
            <a:r>
              <a:rPr lang="en-US" sz="3400" dirty="0"/>
              <a:t>System returns top-ranked books with necessary details.</a:t>
            </a:r>
            <a:endParaRPr lang="en-IN" sz="3400" dirty="0"/>
          </a:p>
          <a:p>
            <a:pPr marL="0" lvl="0" indent="0">
              <a:buNone/>
            </a:pPr>
            <a:r>
              <a:rPr lang="en-US" sz="3400" b="1" dirty="0"/>
              <a:t>View Book Details:</a:t>
            </a:r>
            <a:endParaRPr lang="en-IN" sz="3400" dirty="0"/>
          </a:p>
          <a:p>
            <a:pPr lvl="1"/>
            <a:r>
              <a:rPr lang="en-US" sz="3400" dirty="0"/>
              <a:t>Title</a:t>
            </a:r>
            <a:endParaRPr lang="en-IN" sz="3400" dirty="0"/>
          </a:p>
          <a:p>
            <a:pPr lvl="1"/>
            <a:r>
              <a:rPr lang="en-US" sz="3400" dirty="0"/>
              <a:t>Author</a:t>
            </a:r>
            <a:endParaRPr lang="en-IN" sz="3400" dirty="0"/>
          </a:p>
          <a:p>
            <a:pPr lvl="1"/>
            <a:r>
              <a:rPr lang="en-US" sz="3400" dirty="0"/>
              <a:t>Description</a:t>
            </a:r>
            <a:endParaRPr lang="en-IN" sz="3400" dirty="0"/>
          </a:p>
          <a:p>
            <a:pPr lvl="1"/>
            <a:r>
              <a:rPr lang="en-US" sz="3400" dirty="0"/>
              <a:t>Tags</a:t>
            </a:r>
            <a:endParaRPr lang="en-IN" sz="3400" dirty="0"/>
          </a:p>
          <a:p>
            <a:pPr lvl="1"/>
            <a:r>
              <a:rPr lang="en-US" sz="3400" dirty="0"/>
              <a:t>Estimated reading time</a:t>
            </a:r>
            <a:endParaRPr lang="en-IN" sz="3400" dirty="0"/>
          </a:p>
          <a:p>
            <a:pPr lvl="1"/>
            <a:r>
              <a:rPr lang="en-US" sz="3400" dirty="0"/>
              <a:t>Rating</a:t>
            </a:r>
            <a:endParaRPr lang="en-IN" sz="3400" dirty="0"/>
          </a:p>
          <a:p>
            <a:pPr lvl="1"/>
            <a:r>
              <a:rPr lang="en-US" sz="3400" dirty="0"/>
              <a:t>Image (optional)</a:t>
            </a:r>
            <a:endParaRPr lang="en-IN" sz="3400" dirty="0"/>
          </a:p>
          <a:p>
            <a:endParaRPr lang="en-IN" dirty="0"/>
          </a:p>
        </p:txBody>
      </p:sp>
    </p:spTree>
    <p:extLst>
      <p:ext uri="{BB962C8B-B14F-4D97-AF65-F5344CB8AC3E}">
        <p14:creationId xmlns:p14="http://schemas.microsoft.com/office/powerpoint/2010/main" val="2974200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DFD71-712F-9F00-87EA-DF29865BED16}"/>
              </a:ext>
            </a:extLst>
          </p:cNvPr>
          <p:cNvSpPr>
            <a:spLocks noGrp="1"/>
          </p:cNvSpPr>
          <p:nvPr>
            <p:ph type="title"/>
          </p:nvPr>
        </p:nvSpPr>
        <p:spPr>
          <a:xfrm flipV="1">
            <a:off x="581192" y="609600"/>
            <a:ext cx="11029616" cy="92556"/>
          </a:xfrm>
        </p:spPr>
        <p:txBody>
          <a:bodyPr>
            <a:normAutofit fontScale="90000"/>
          </a:bodyPr>
          <a:lstStyle/>
          <a:p>
            <a:r>
              <a:rPr lang="en-IN" dirty="0"/>
              <a:t>.</a:t>
            </a:r>
          </a:p>
        </p:txBody>
      </p:sp>
      <p:sp>
        <p:nvSpPr>
          <p:cNvPr id="3" name="Content Placeholder 2">
            <a:extLst>
              <a:ext uri="{FF2B5EF4-FFF2-40B4-BE49-F238E27FC236}">
                <a16:creationId xmlns:a16="http://schemas.microsoft.com/office/drawing/2014/main" id="{E04E8BC5-C9DF-C5D9-C156-29DB3AEA13E2}"/>
              </a:ext>
            </a:extLst>
          </p:cNvPr>
          <p:cNvSpPr>
            <a:spLocks noGrp="1"/>
          </p:cNvSpPr>
          <p:nvPr>
            <p:ph idx="1"/>
          </p:nvPr>
        </p:nvSpPr>
        <p:spPr>
          <a:xfrm>
            <a:off x="581192" y="702156"/>
            <a:ext cx="11029615" cy="5993611"/>
          </a:xfrm>
        </p:spPr>
        <p:txBody>
          <a:bodyPr>
            <a:normAutofit fontScale="85000" lnSpcReduction="10000"/>
          </a:bodyPr>
          <a:lstStyle/>
          <a:p>
            <a:pPr marL="0" indent="0">
              <a:buNone/>
            </a:pPr>
            <a:r>
              <a:rPr lang="en-US" sz="1900" b="1" dirty="0"/>
              <a:t>2) Non-functional Requirements</a:t>
            </a:r>
            <a:endParaRPr lang="en-IN" sz="1900" dirty="0"/>
          </a:p>
          <a:p>
            <a:pPr marL="0" indent="0">
              <a:buNone/>
            </a:pPr>
            <a:r>
              <a:rPr lang="en-US" sz="1900" b="1" dirty="0"/>
              <a:t>Performance:</a:t>
            </a:r>
            <a:endParaRPr lang="en-IN" sz="1900" dirty="0"/>
          </a:p>
          <a:p>
            <a:pPr lvl="0"/>
            <a:r>
              <a:rPr lang="en-US" sz="1900" dirty="0"/>
              <a:t>Recommendations must be generated within 2 seconds.</a:t>
            </a:r>
            <a:endParaRPr lang="en-IN" sz="1900" dirty="0"/>
          </a:p>
          <a:p>
            <a:pPr lvl="0"/>
            <a:r>
              <a:rPr lang="en-US" sz="1900" dirty="0"/>
              <a:t>System must handle up to 500 book records easily.</a:t>
            </a:r>
            <a:endParaRPr lang="en-IN" sz="1900" dirty="0"/>
          </a:p>
          <a:p>
            <a:pPr marL="0" indent="0">
              <a:buNone/>
            </a:pPr>
            <a:r>
              <a:rPr lang="en-US" sz="1900" b="1" dirty="0"/>
              <a:t>Usability:</a:t>
            </a:r>
            <a:endParaRPr lang="en-IN" sz="1900" dirty="0"/>
          </a:p>
          <a:p>
            <a:pPr lvl="0"/>
            <a:r>
              <a:rPr lang="en-US" sz="1900" dirty="0"/>
              <a:t>Clean, minimal UI to ensure ease of use.</a:t>
            </a:r>
            <a:endParaRPr lang="en-IN" sz="1900" dirty="0"/>
          </a:p>
          <a:p>
            <a:pPr lvl="0"/>
            <a:r>
              <a:rPr lang="en-US" sz="1900" dirty="0"/>
              <a:t>Accessible on desktop and mobile browsers.</a:t>
            </a:r>
            <a:endParaRPr lang="en-IN" sz="1900" dirty="0"/>
          </a:p>
          <a:p>
            <a:pPr marL="0" indent="0">
              <a:buNone/>
            </a:pPr>
            <a:r>
              <a:rPr lang="en-US" sz="1900" b="1" dirty="0"/>
              <a:t>Reliability:</a:t>
            </a:r>
            <a:endParaRPr lang="en-IN" sz="1900" dirty="0"/>
          </a:p>
          <a:p>
            <a:pPr lvl="0"/>
            <a:r>
              <a:rPr lang="en-US" sz="1900" dirty="0"/>
              <a:t>Must handle incorrect inputs gracefully.</a:t>
            </a:r>
            <a:endParaRPr lang="en-IN" sz="1900" dirty="0"/>
          </a:p>
          <a:p>
            <a:pPr lvl="0"/>
            <a:r>
              <a:rPr lang="en-US" sz="1900" dirty="0"/>
              <a:t>Ensure database integrity.</a:t>
            </a:r>
            <a:endParaRPr lang="en-IN" sz="1900" dirty="0"/>
          </a:p>
          <a:p>
            <a:pPr marL="0" indent="0">
              <a:buNone/>
            </a:pPr>
            <a:r>
              <a:rPr lang="en-US" sz="1900" b="1" dirty="0"/>
              <a:t>Maintainability:</a:t>
            </a:r>
            <a:endParaRPr lang="en-IN" sz="1900" dirty="0"/>
          </a:p>
          <a:p>
            <a:pPr lvl="0"/>
            <a:r>
              <a:rPr lang="en-US" sz="1900" dirty="0"/>
              <a:t>Modular code structure</a:t>
            </a:r>
            <a:endParaRPr lang="en-IN" sz="1900" dirty="0"/>
          </a:p>
          <a:p>
            <a:pPr lvl="0"/>
            <a:r>
              <a:rPr lang="en-US" sz="1900" dirty="0"/>
              <a:t>Layered architecture (Controller → Service → Repository → DB)</a:t>
            </a:r>
            <a:endParaRPr lang="en-IN" sz="1900" dirty="0"/>
          </a:p>
          <a:p>
            <a:pPr marL="0" indent="0">
              <a:buNone/>
            </a:pPr>
            <a:r>
              <a:rPr lang="en-US" sz="1900" b="1" dirty="0"/>
              <a:t>Security:</a:t>
            </a:r>
            <a:endParaRPr lang="en-IN" sz="1900" dirty="0"/>
          </a:p>
          <a:p>
            <a:pPr lvl="0"/>
            <a:r>
              <a:rPr lang="en-US" sz="1900" dirty="0"/>
              <a:t>Basic security for admin operations (optional).</a:t>
            </a:r>
            <a:endParaRPr lang="en-IN" sz="1900" dirty="0"/>
          </a:p>
          <a:p>
            <a:pPr lvl="0"/>
            <a:r>
              <a:rPr lang="en-US" sz="1900" dirty="0"/>
              <a:t>Input validation to prevent errors.</a:t>
            </a:r>
            <a:endParaRPr lang="en-IN" sz="1900" dirty="0"/>
          </a:p>
          <a:p>
            <a:endParaRPr lang="en-IN" dirty="0"/>
          </a:p>
        </p:txBody>
      </p:sp>
    </p:spTree>
    <p:extLst>
      <p:ext uri="{BB962C8B-B14F-4D97-AF65-F5344CB8AC3E}">
        <p14:creationId xmlns:p14="http://schemas.microsoft.com/office/powerpoint/2010/main" val="31429827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70C5C-8CBF-71DC-F45A-6162291DB72D}"/>
              </a:ext>
            </a:extLst>
          </p:cNvPr>
          <p:cNvSpPr>
            <a:spLocks noGrp="1"/>
          </p:cNvSpPr>
          <p:nvPr>
            <p:ph type="title"/>
          </p:nvPr>
        </p:nvSpPr>
        <p:spPr>
          <a:xfrm>
            <a:off x="581192" y="702156"/>
            <a:ext cx="11029616" cy="84425"/>
          </a:xfrm>
        </p:spPr>
        <p:txBody>
          <a:bodyPr>
            <a:normAutofit fontScale="90000"/>
          </a:bodyPr>
          <a:lstStyle/>
          <a:p>
            <a:pPr algn="r"/>
            <a:r>
              <a:rPr lang="en-IN" dirty="0"/>
              <a:t>.</a:t>
            </a:r>
          </a:p>
        </p:txBody>
      </p:sp>
      <p:sp>
        <p:nvSpPr>
          <p:cNvPr id="3" name="Content Placeholder 2">
            <a:extLst>
              <a:ext uri="{FF2B5EF4-FFF2-40B4-BE49-F238E27FC236}">
                <a16:creationId xmlns:a16="http://schemas.microsoft.com/office/drawing/2014/main" id="{3F3D8BC9-AA8F-389C-5F80-C8040D51F707}"/>
              </a:ext>
            </a:extLst>
          </p:cNvPr>
          <p:cNvSpPr>
            <a:spLocks noGrp="1"/>
          </p:cNvSpPr>
          <p:nvPr>
            <p:ph idx="1"/>
          </p:nvPr>
        </p:nvSpPr>
        <p:spPr>
          <a:xfrm>
            <a:off x="581192" y="702155"/>
            <a:ext cx="11029615" cy="5964115"/>
          </a:xfrm>
        </p:spPr>
        <p:txBody>
          <a:bodyPr>
            <a:normAutofit fontScale="92500" lnSpcReduction="20000"/>
          </a:bodyPr>
          <a:lstStyle/>
          <a:p>
            <a:pPr marL="0" indent="0">
              <a:buNone/>
            </a:pPr>
            <a:r>
              <a:rPr lang="en-US" sz="1600" b="1" dirty="0"/>
              <a:t>3) Software &amp; Hardware Requirements</a:t>
            </a:r>
            <a:endParaRPr lang="en-IN" sz="1050" dirty="0"/>
          </a:p>
          <a:p>
            <a:pPr marL="0" indent="0">
              <a:buNone/>
            </a:pPr>
            <a:r>
              <a:rPr lang="en-US" sz="1800" b="1" dirty="0"/>
              <a:t>Software Requirements</a:t>
            </a:r>
            <a:endParaRPr lang="en-IN" sz="1400" dirty="0"/>
          </a:p>
          <a:p>
            <a:pPr marL="0" lvl="0" indent="0">
              <a:buNone/>
            </a:pPr>
            <a:r>
              <a:rPr lang="en-US" sz="1800" b="1" dirty="0"/>
              <a:t>Backend:</a:t>
            </a:r>
            <a:endParaRPr lang="en-IN" sz="1600" dirty="0"/>
          </a:p>
          <a:p>
            <a:pPr lvl="1"/>
            <a:r>
              <a:rPr lang="en-US" dirty="0"/>
              <a:t>JDK 17+</a:t>
            </a:r>
            <a:endParaRPr lang="en-IN" sz="1200" dirty="0"/>
          </a:p>
          <a:p>
            <a:pPr lvl="1"/>
            <a:r>
              <a:rPr lang="en-US" dirty="0"/>
              <a:t>Spring Boot 3</a:t>
            </a:r>
            <a:endParaRPr lang="en-IN" sz="1200" dirty="0"/>
          </a:p>
          <a:p>
            <a:pPr lvl="1"/>
            <a:r>
              <a:rPr lang="en-US" dirty="0"/>
              <a:t>Maven</a:t>
            </a:r>
            <a:endParaRPr lang="en-IN" sz="1200" dirty="0"/>
          </a:p>
          <a:p>
            <a:pPr marL="0" lvl="0" indent="0">
              <a:buNone/>
            </a:pPr>
            <a:r>
              <a:rPr lang="en-US" sz="1800" b="1" dirty="0"/>
              <a:t>Frontend:</a:t>
            </a:r>
            <a:endParaRPr lang="en-IN" sz="1600" dirty="0"/>
          </a:p>
          <a:p>
            <a:pPr lvl="1"/>
            <a:r>
              <a:rPr lang="en-US" dirty="0"/>
              <a:t>React (optional) or HTML/CSS/JS</a:t>
            </a:r>
            <a:endParaRPr lang="en-IN" sz="1200" dirty="0"/>
          </a:p>
          <a:p>
            <a:pPr marL="0" lvl="0" indent="0">
              <a:buNone/>
            </a:pPr>
            <a:r>
              <a:rPr lang="en-US" sz="1800" b="1" dirty="0"/>
              <a:t>Database:</a:t>
            </a:r>
            <a:endParaRPr lang="en-IN" sz="1600" dirty="0"/>
          </a:p>
          <a:p>
            <a:pPr lvl="1"/>
            <a:r>
              <a:rPr lang="en-US" dirty="0"/>
              <a:t>MySQL 8 / H2 Database</a:t>
            </a:r>
            <a:endParaRPr lang="en-IN" sz="1200" dirty="0"/>
          </a:p>
          <a:p>
            <a:pPr marL="0" lvl="0" indent="0">
              <a:buNone/>
            </a:pPr>
            <a:r>
              <a:rPr lang="en-US" sz="1800" b="1" dirty="0"/>
              <a:t>Tools:</a:t>
            </a:r>
            <a:endParaRPr lang="en-IN" sz="1600" dirty="0"/>
          </a:p>
          <a:p>
            <a:pPr lvl="1"/>
            <a:r>
              <a:rPr lang="en-US" dirty="0"/>
              <a:t>VS Code / IntelliJ IDEA / Eclipse</a:t>
            </a:r>
            <a:endParaRPr lang="en-IN" sz="1200" dirty="0"/>
          </a:p>
          <a:p>
            <a:pPr lvl="1"/>
            <a:r>
              <a:rPr lang="en-US" dirty="0"/>
              <a:t>Postman for API testing</a:t>
            </a:r>
            <a:endParaRPr lang="en-IN" sz="1200" dirty="0"/>
          </a:p>
          <a:p>
            <a:pPr lvl="1"/>
            <a:r>
              <a:rPr lang="en-US" dirty="0"/>
              <a:t>Git (optional)</a:t>
            </a:r>
            <a:endParaRPr lang="en-IN" sz="1200" dirty="0"/>
          </a:p>
          <a:p>
            <a:pPr marL="0" indent="0">
              <a:buNone/>
            </a:pPr>
            <a:r>
              <a:rPr lang="en-US" sz="1800" b="1" dirty="0"/>
              <a:t>Hardware Requirements</a:t>
            </a:r>
            <a:endParaRPr lang="en-IN" sz="1400" dirty="0"/>
          </a:p>
          <a:p>
            <a:pPr lvl="0"/>
            <a:r>
              <a:rPr lang="en-US" sz="1800" dirty="0"/>
              <a:t>Minimum 4 GB RAM</a:t>
            </a:r>
            <a:endParaRPr lang="en-IN" sz="1600" dirty="0"/>
          </a:p>
          <a:p>
            <a:pPr lvl="0"/>
            <a:r>
              <a:rPr lang="en-US" sz="1800" dirty="0"/>
              <a:t>2 GHz processor</a:t>
            </a:r>
            <a:endParaRPr lang="en-IN" sz="1600" dirty="0"/>
          </a:p>
          <a:p>
            <a:pPr lvl="0"/>
            <a:r>
              <a:rPr lang="en-US" sz="1800" dirty="0"/>
              <a:t>500 MB free disk space</a:t>
            </a:r>
            <a:endParaRPr lang="en-IN" sz="1600" dirty="0"/>
          </a:p>
          <a:p>
            <a:endParaRPr lang="en-IN" dirty="0"/>
          </a:p>
        </p:txBody>
      </p:sp>
    </p:spTree>
    <p:extLst>
      <p:ext uri="{BB962C8B-B14F-4D97-AF65-F5344CB8AC3E}">
        <p14:creationId xmlns:p14="http://schemas.microsoft.com/office/powerpoint/2010/main" val="4268358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BC8D1-EFC5-3B42-5DD0-41C8A829A03A}"/>
              </a:ext>
            </a:extLst>
          </p:cNvPr>
          <p:cNvSpPr>
            <a:spLocks noGrp="1"/>
          </p:cNvSpPr>
          <p:nvPr>
            <p:ph type="title"/>
          </p:nvPr>
        </p:nvSpPr>
        <p:spPr>
          <a:xfrm>
            <a:off x="581192" y="702156"/>
            <a:ext cx="11029616" cy="576038"/>
          </a:xfrm>
        </p:spPr>
        <p:txBody>
          <a:bodyPr/>
          <a:lstStyle/>
          <a:p>
            <a:r>
              <a:rPr lang="en-IN" dirty="0"/>
              <a:t>purpose</a:t>
            </a:r>
          </a:p>
        </p:txBody>
      </p:sp>
      <p:sp>
        <p:nvSpPr>
          <p:cNvPr id="3" name="Content Placeholder 2">
            <a:extLst>
              <a:ext uri="{FF2B5EF4-FFF2-40B4-BE49-F238E27FC236}">
                <a16:creationId xmlns:a16="http://schemas.microsoft.com/office/drawing/2014/main" id="{BA36DB94-CD33-9DC4-6194-D85B1B7497E9}"/>
              </a:ext>
            </a:extLst>
          </p:cNvPr>
          <p:cNvSpPr>
            <a:spLocks noGrp="1"/>
          </p:cNvSpPr>
          <p:nvPr>
            <p:ph idx="1"/>
          </p:nvPr>
        </p:nvSpPr>
        <p:spPr>
          <a:xfrm>
            <a:off x="581192" y="1681316"/>
            <a:ext cx="11029615" cy="3618271"/>
          </a:xfrm>
        </p:spPr>
        <p:txBody>
          <a:bodyPr/>
          <a:lstStyle/>
          <a:p>
            <a:r>
              <a:rPr lang="en-US" dirty="0"/>
              <a:t>The purpose of this project is to develop a </a:t>
            </a:r>
            <a:r>
              <a:rPr lang="en-US" b="1" dirty="0"/>
              <a:t>simple, user-friendly, and intelligent Book Recommendation System</a:t>
            </a:r>
            <a:r>
              <a:rPr lang="en-US" dirty="0"/>
              <a:t> that helps users quickly find the most suitable books without manually searching through large collections.</a:t>
            </a:r>
            <a:endParaRPr lang="en-IN" dirty="0"/>
          </a:p>
          <a:p>
            <a:r>
              <a:rPr lang="en-US" dirty="0"/>
              <a:t>The system aims to:</a:t>
            </a:r>
            <a:endParaRPr lang="en-IN" dirty="0"/>
          </a:p>
          <a:p>
            <a:pPr lvl="0"/>
            <a:r>
              <a:rPr lang="en-US" dirty="0"/>
              <a:t>Provide personalized book suggestions</a:t>
            </a:r>
            <a:endParaRPr lang="en-IN" dirty="0"/>
          </a:p>
          <a:p>
            <a:pPr lvl="0"/>
            <a:r>
              <a:rPr lang="en-US" dirty="0"/>
              <a:t>Save time for readers</a:t>
            </a:r>
            <a:endParaRPr lang="en-IN" dirty="0"/>
          </a:p>
          <a:p>
            <a:pPr lvl="0"/>
            <a:r>
              <a:rPr lang="en-US" dirty="0"/>
              <a:t>Enhance the reading experience</a:t>
            </a:r>
            <a:endParaRPr lang="en-IN" dirty="0"/>
          </a:p>
          <a:p>
            <a:pPr lvl="0"/>
            <a:r>
              <a:rPr lang="en-US" dirty="0"/>
              <a:t>Offer recommendations based on user preferences</a:t>
            </a:r>
            <a:endParaRPr lang="en-IN" dirty="0"/>
          </a:p>
          <a:p>
            <a:endParaRPr lang="en-IN" dirty="0"/>
          </a:p>
        </p:txBody>
      </p:sp>
    </p:spTree>
    <p:extLst>
      <p:ext uri="{BB962C8B-B14F-4D97-AF65-F5344CB8AC3E}">
        <p14:creationId xmlns:p14="http://schemas.microsoft.com/office/powerpoint/2010/main" val="35487695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94B4-2A07-FA1C-2BFD-3A64E376D9D6}"/>
              </a:ext>
            </a:extLst>
          </p:cNvPr>
          <p:cNvSpPr>
            <a:spLocks noGrp="1"/>
          </p:cNvSpPr>
          <p:nvPr>
            <p:ph type="title"/>
          </p:nvPr>
        </p:nvSpPr>
        <p:spPr>
          <a:xfrm>
            <a:off x="581192" y="702156"/>
            <a:ext cx="11029616" cy="408889"/>
          </a:xfrm>
        </p:spPr>
        <p:txBody>
          <a:bodyPr>
            <a:normAutofit fontScale="90000"/>
          </a:bodyPr>
          <a:lstStyle/>
          <a:p>
            <a:r>
              <a:rPr lang="en-IN" dirty="0"/>
              <a:t>scope</a:t>
            </a:r>
          </a:p>
        </p:txBody>
      </p:sp>
      <p:sp>
        <p:nvSpPr>
          <p:cNvPr id="3" name="Content Placeholder 2">
            <a:extLst>
              <a:ext uri="{FF2B5EF4-FFF2-40B4-BE49-F238E27FC236}">
                <a16:creationId xmlns:a16="http://schemas.microsoft.com/office/drawing/2014/main" id="{7D96D09B-3D1D-EDCA-80D3-1C45ED7A8FCB}"/>
              </a:ext>
            </a:extLst>
          </p:cNvPr>
          <p:cNvSpPr>
            <a:spLocks noGrp="1"/>
          </p:cNvSpPr>
          <p:nvPr>
            <p:ph idx="1"/>
          </p:nvPr>
        </p:nvSpPr>
        <p:spPr>
          <a:xfrm>
            <a:off x="581192" y="1356852"/>
            <a:ext cx="11029615" cy="5358580"/>
          </a:xfrm>
        </p:spPr>
        <p:txBody>
          <a:bodyPr>
            <a:normAutofit fontScale="92500" lnSpcReduction="20000"/>
          </a:bodyPr>
          <a:lstStyle/>
          <a:p>
            <a:pPr marL="0" indent="0">
              <a:buNone/>
            </a:pPr>
            <a:endParaRPr lang="en-IN" dirty="0"/>
          </a:p>
          <a:p>
            <a:pPr marL="0" indent="0">
              <a:buNone/>
            </a:pPr>
            <a:r>
              <a:rPr lang="en-US" b="1" dirty="0"/>
              <a:t>In-Scope</a:t>
            </a:r>
            <a:endParaRPr lang="en-IN" b="1" dirty="0"/>
          </a:p>
          <a:p>
            <a:pPr marL="0" indent="0">
              <a:buNone/>
            </a:pPr>
            <a:r>
              <a:rPr lang="en-US" dirty="0"/>
              <a:t> Allows users to input:</a:t>
            </a:r>
            <a:endParaRPr lang="en-IN" dirty="0"/>
          </a:p>
          <a:p>
            <a:r>
              <a:rPr lang="en-US" dirty="0"/>
              <a:t>Genre</a:t>
            </a:r>
            <a:endParaRPr lang="en-IN" dirty="0"/>
          </a:p>
          <a:p>
            <a:r>
              <a:rPr lang="en-US" dirty="0"/>
              <a:t>Reading time</a:t>
            </a:r>
            <a:endParaRPr lang="en-IN" dirty="0"/>
          </a:p>
          <a:p>
            <a:r>
              <a:rPr lang="en-US" dirty="0"/>
              <a:t>Mood</a:t>
            </a:r>
            <a:endParaRPr lang="en-IN" dirty="0"/>
          </a:p>
          <a:p>
            <a:r>
              <a:rPr lang="en-US" dirty="0"/>
              <a:t>Language</a:t>
            </a:r>
          </a:p>
          <a:p>
            <a:pPr marL="0" indent="0">
              <a:buNone/>
            </a:pPr>
            <a:br>
              <a:rPr lang="en-US" dirty="0"/>
            </a:br>
            <a:r>
              <a:rPr lang="en-US" dirty="0"/>
              <a:t> Displays book details:</a:t>
            </a:r>
            <a:endParaRPr lang="en-IN" dirty="0"/>
          </a:p>
          <a:p>
            <a:r>
              <a:rPr lang="en-US" dirty="0"/>
              <a:t>Title</a:t>
            </a:r>
            <a:endParaRPr lang="en-IN" dirty="0"/>
          </a:p>
          <a:p>
            <a:r>
              <a:rPr lang="en-US" dirty="0"/>
              <a:t>Author</a:t>
            </a:r>
            <a:endParaRPr lang="en-IN" dirty="0"/>
          </a:p>
          <a:p>
            <a:r>
              <a:rPr lang="en-US" dirty="0"/>
              <a:t>Blurb</a:t>
            </a:r>
            <a:endParaRPr lang="en-IN" dirty="0"/>
          </a:p>
          <a:p>
            <a:r>
              <a:rPr lang="en-US" dirty="0"/>
              <a:t>Estimated reading time</a:t>
            </a:r>
            <a:endParaRPr lang="en-IN" dirty="0"/>
          </a:p>
          <a:p>
            <a:r>
              <a:rPr lang="en-US" dirty="0"/>
              <a:t>Rating</a:t>
            </a:r>
            <a:endParaRPr lang="en-IN" dirty="0"/>
          </a:p>
          <a:p>
            <a:r>
              <a:rPr lang="en-US" dirty="0"/>
              <a:t>Book cover image (if added)</a:t>
            </a:r>
            <a:endParaRPr lang="en-IN" dirty="0"/>
          </a:p>
          <a:p>
            <a:endParaRPr lang="en-IN" dirty="0"/>
          </a:p>
        </p:txBody>
      </p:sp>
      <p:pic>
        <p:nvPicPr>
          <p:cNvPr id="4" name="Picture 3" descr="0_kd1E9mKjRrCZ4K6B.jpg"/>
          <p:cNvPicPr>
            <a:picLocks noChangeAspect="1"/>
          </p:cNvPicPr>
          <p:nvPr/>
        </p:nvPicPr>
        <p:blipFill>
          <a:blip r:embed="rId2"/>
          <a:stretch>
            <a:fillRect/>
          </a:stretch>
        </p:blipFill>
        <p:spPr>
          <a:xfrm>
            <a:off x="6979297" y="2509933"/>
            <a:ext cx="4304521" cy="3228391"/>
          </a:xfrm>
          <a:prstGeom prst="rect">
            <a:avLst/>
          </a:prstGeom>
        </p:spPr>
      </p:pic>
    </p:spTree>
    <p:extLst>
      <p:ext uri="{BB962C8B-B14F-4D97-AF65-F5344CB8AC3E}">
        <p14:creationId xmlns:p14="http://schemas.microsoft.com/office/powerpoint/2010/main" val="3097781970"/>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{E088DC2A-E058-4D54-BEA7-846FFE5D6E82}tf33552983_win32</Template>
  <TotalTime>118</TotalTime>
  <Words>1034</Words>
  <Application>Microsoft Office PowerPoint</Application>
  <PresentationFormat>Widescreen</PresentationFormat>
  <Paragraphs>177</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Franklin Gothic Book</vt:lpstr>
      <vt:lpstr>Franklin Gothic Demi</vt:lpstr>
      <vt:lpstr>Wingdings 2</vt:lpstr>
      <vt:lpstr>DividendVTI</vt:lpstr>
      <vt:lpstr> Book recommendation system (bookmind.)</vt:lpstr>
      <vt:lpstr>agenda</vt:lpstr>
      <vt:lpstr>Problem statement</vt:lpstr>
      <vt:lpstr>Feasibility analysis</vt:lpstr>
      <vt:lpstr>Software requirement specification</vt:lpstr>
      <vt:lpstr>.</vt:lpstr>
      <vt:lpstr>.</vt:lpstr>
      <vt:lpstr>purpose</vt:lpstr>
      <vt:lpstr>scope</vt:lpstr>
      <vt:lpstr>overview</vt:lpstr>
      <vt:lpstr>System architecture</vt:lpstr>
      <vt:lpstr>Er diagram </vt:lpstr>
      <vt:lpstr>screenshots</vt:lpstr>
      <vt:lpstr>screenshots</vt:lpstr>
      <vt:lpstr>screenshots</vt:lpstr>
      <vt:lpstr>screenshots</vt:lpstr>
      <vt:lpstr>Ui/ux planning</vt:lpstr>
      <vt:lpstr>.</vt:lpstr>
      <vt:lpstr>.</vt:lpstr>
      <vt:lpstr>features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 recommendation system</dc:title>
  <dc:creator>Thiyanesh S</dc:creator>
  <cp:lastModifiedBy>aju prem</cp:lastModifiedBy>
  <cp:revision>10</cp:revision>
  <dcterms:created xsi:type="dcterms:W3CDTF">2025-11-21T04:50:21Z</dcterms:created>
  <dcterms:modified xsi:type="dcterms:W3CDTF">2025-12-18T05:30:09Z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